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12192000"/>
  <p:custDataLst>
    <p:tags r:id="rId33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dc3f24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第四讲 七年级（下）Units 5—8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dc3f24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第四讲 七年级（下）Units 5—8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9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jpeg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f3b1baaee?vcp=1&amp;pid=3d95bba2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f3b1baaee?vcp=1&amp;pid=3d95bba2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6_1#5d74bc8de?sp=1&amp;vcp=1&amp;pid=f3b1baaee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—Mary，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organized.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（we）.</a:t>
            </a:r>
            <a:endParaRPr lang="en-US" altLang="zh-CN" sz="2400" dirty="0"/>
          </a:p>
        </p:txBody>
      </p:sp>
      <p:sp>
        <p:nvSpPr>
          <p:cNvPr id="5" name="QB_6_AN.17_1#5d74bc8de.blank?vcp=1&amp;pid=f3b1baaee&amp;color=0,0,0&amp;vpa=9&amp;vtp=1&amp;bbb=1"/>
          <p:cNvSpPr/>
          <p:nvPr/>
        </p:nvSpPr>
        <p:spPr>
          <a:xfrm>
            <a:off x="6266592" y="1830070"/>
            <a:ext cx="1422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</a:t>
            </a:r>
            <a:endParaRPr lang="en-US" altLang="zh-CN" sz="2400" dirty="0"/>
          </a:p>
        </p:txBody>
      </p:sp>
      <p:sp>
        <p:nvSpPr>
          <p:cNvPr id="6" name="QB_6_BD.18_1#b832c15a2?vcp=1&amp;pid=f3b1baaee&amp;color=0,0,0&amp;vtp=1&amp;bbb=1"/>
          <p:cNvSpPr/>
          <p:nvPr/>
        </p:nvSpPr>
        <p:spPr>
          <a:xfrm>
            <a:off x="502920" y="2423541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（play）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（enjoy）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gardens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（enjoy）.Let's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flowers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garden?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（enjoy）.</a:t>
            </a:r>
            <a:endParaRPr lang="en-US" altLang="zh-CN" sz="2400" dirty="0"/>
          </a:p>
        </p:txBody>
      </p:sp>
      <p:sp>
        <p:nvSpPr>
          <p:cNvPr id="7" name="QB_6_AN.19_1#b832c15a2.blank?vcp=1&amp;pid=f3b1baaee&amp;color=0,0,0&amp;vpa=10&amp;vtp=1&amp;bbb=1"/>
          <p:cNvSpPr/>
          <p:nvPr/>
        </p:nvSpPr>
        <p:spPr>
          <a:xfrm>
            <a:off x="6323489" y="2382901"/>
            <a:ext cx="1185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endParaRPr lang="en-US" altLang="zh-CN" sz="2400" dirty="0"/>
          </a:p>
        </p:txBody>
      </p:sp>
      <p:sp>
        <p:nvSpPr>
          <p:cNvPr id="9" name="QB_6_AN.21_1#b832c15a2.blank?vcp=1&amp;pid=f3b1baaee&amp;color=0,0,0&amp;vpa=11&amp;vtp=1&amp;bbb=1"/>
          <p:cNvSpPr/>
          <p:nvPr/>
        </p:nvSpPr>
        <p:spPr>
          <a:xfrm>
            <a:off x="1103788" y="2941701"/>
            <a:ext cx="1236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enjoyed</a:t>
            </a:r>
            <a:endParaRPr lang="en-US" altLang="zh-CN" sz="2400" dirty="0"/>
          </a:p>
        </p:txBody>
      </p:sp>
      <p:sp>
        <p:nvSpPr>
          <p:cNvPr id="11" name="QB_6_AN.23_1#b832c15a2.blank?vcp=1&amp;pid=f3b1baaee&amp;color=0,0,0&amp;vpa=12&amp;vtp=1&amp;bbb=1"/>
          <p:cNvSpPr/>
          <p:nvPr/>
        </p:nvSpPr>
        <p:spPr>
          <a:xfrm>
            <a:off x="3171348" y="3500501"/>
            <a:ext cx="1473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enjoyable</a:t>
            </a:r>
            <a:endParaRPr lang="en-US" altLang="zh-CN" sz="2400" dirty="0"/>
          </a:p>
        </p:txBody>
      </p:sp>
      <p:sp>
        <p:nvSpPr>
          <p:cNvPr id="13" name="QB_6_AN.25_1#b832c15a2.blank?vcp=1&amp;pid=f3b1baaee&amp;color=0,0,0&amp;vpa=13&amp;vtp=1&amp;bbb=1"/>
          <p:cNvSpPr/>
          <p:nvPr/>
        </p:nvSpPr>
        <p:spPr>
          <a:xfrm>
            <a:off x="519588" y="4596511"/>
            <a:ext cx="1592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enjoyment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2fce3eed?vcp=1&amp;pid=73744435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12fce3eed?vcp=1&amp;pid=73744435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“How's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...?”句型</a:t>
            </a:r>
            <a:endParaRPr lang="en-US" altLang="zh-CN" sz="2800" b="1" dirty="0"/>
          </a:p>
        </p:txBody>
      </p:sp>
      <p:pic>
        <p:nvPicPr>
          <p:cNvPr id="4" name="P_5_BD#1b6648385?htil=2&amp;vcp=1&amp;pid=12fce3ee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600" y="1344678"/>
            <a:ext cx="4492678" cy="275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#1b6648385?htil=2&amp;vcp=1&amp;pid=12fce3eed&amp;color=0,0,0&amp;vtp=1&amp;bbb=1"/>
          <p:cNvSpPr/>
          <p:nvPr/>
        </p:nvSpPr>
        <p:spPr>
          <a:xfrm>
            <a:off x="502920" y="1308100"/>
            <a:ext cx="5980176" cy="5122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  <a:tabLst>
                <a:tab pos="301498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100"/>
              </a:lnSpc>
              <a:tabLst>
                <a:tab pos="301498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昨天天气怎么样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100"/>
              </a:lnSpc>
              <a:tabLst>
                <a:tab pos="301498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100"/>
              </a:lnSpc>
              <a:tabLst>
                <a:tab pos="301498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北京天气如何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100"/>
              </a:lnSpc>
              <a:tabLst>
                <a:tab pos="3014980" algn="l"/>
              </a:tabLst>
            </a:pPr>
            <a:r>
              <a:rPr lang="en-US" altLang="zh-CN" sz="2400" b="0" i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常见的表示天气的形容词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100"/>
              </a:lnSpc>
              <a:tabLst>
                <a:tab pos="301498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晴朗的）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cloudy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（多云的）</a:t>
            </a:r>
            <a:endParaRPr lang="en-US" altLang="zh-CN" sz="2400" dirty="0"/>
          </a:p>
          <a:p>
            <a:pPr>
              <a:lnSpc>
                <a:spcPts val="4100"/>
              </a:lnSpc>
              <a:tabLst>
                <a:tab pos="301498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多雨的）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snowy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（多雪的）</a:t>
            </a:r>
            <a:endParaRPr lang="en-US" altLang="zh-CN" sz="2400" dirty="0"/>
          </a:p>
          <a:p>
            <a:pPr>
              <a:lnSpc>
                <a:spcPts val="4100"/>
              </a:lnSpc>
              <a:tabLst>
                <a:tab pos="301498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炎热的）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（晴朗的）</a:t>
            </a:r>
            <a:endParaRPr lang="en-US" altLang="zh-CN" sz="2400" dirty="0"/>
          </a:p>
          <a:p>
            <a:pPr>
              <a:lnSpc>
                <a:spcPts val="4100"/>
              </a:lnSpc>
              <a:tabLst>
                <a:tab pos="301498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凉爽的）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（干燥的）</a:t>
            </a:r>
            <a:endParaRPr lang="en-US" altLang="zh-CN" sz="2400" dirty="0"/>
          </a:p>
          <a:p>
            <a:pPr>
              <a:lnSpc>
                <a:spcPts val="3800"/>
              </a:lnSpc>
              <a:tabLst>
                <a:tab pos="301498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寒冷的）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（温暖的）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91559132?vcp=1&amp;pid=12fce3ee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91559132?vcp=1&amp;pid=12fce3eed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6_1#ecc420b43?sp=1&amp;vcp=1&amp;pid=491559132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Zhangjiakou?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now.（盲填）</a:t>
            </a:r>
            <a:endParaRPr lang="en-US" altLang="zh-CN" sz="2400" dirty="0"/>
          </a:p>
        </p:txBody>
      </p:sp>
      <p:sp>
        <p:nvSpPr>
          <p:cNvPr id="5" name="QB_6_AN.27_1#ecc420b43.blank?vcp=1&amp;pid=491559132&amp;color=0,0,0&amp;vpa=14&amp;vtp=1&amp;bbb=1"/>
          <p:cNvSpPr/>
          <p:nvPr/>
        </p:nvSpPr>
        <p:spPr>
          <a:xfrm>
            <a:off x="1218088" y="1292860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endParaRPr lang="en-US" altLang="zh-CN" sz="2400" dirty="0"/>
          </a:p>
        </p:txBody>
      </p:sp>
      <p:sp>
        <p:nvSpPr>
          <p:cNvPr id="6" name="QB_6_BD.28_1#9cc7319f8?vcp=1&amp;pid=491559132&amp;color=0,0,0&amp;vtp=1&amp;bbb=1"/>
          <p:cNvSpPr/>
          <p:nvPr/>
        </p:nvSpPr>
        <p:spPr>
          <a:xfrm>
            <a:off x="502920" y="2423541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（rain）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（rain）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umbrella.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today?（盲填）</a:t>
            </a:r>
            <a:endParaRPr lang="en-US" altLang="zh-CN" sz="2400" dirty="0"/>
          </a:p>
        </p:txBody>
      </p:sp>
      <p:sp>
        <p:nvSpPr>
          <p:cNvPr id="7" name="QB_6_AN.29_1#9cc7319f8.blank?vcp=1&amp;pid=491559132&amp;color=0,0,0&amp;vpa=15&amp;vtp=1&amp;bbb=1"/>
          <p:cNvSpPr/>
          <p:nvPr/>
        </p:nvSpPr>
        <p:spPr>
          <a:xfrm>
            <a:off x="1556227" y="2382901"/>
            <a:ext cx="914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rainy</a:t>
            </a:r>
            <a:endParaRPr lang="en-US" altLang="zh-CN" sz="2400" dirty="0"/>
          </a:p>
        </p:txBody>
      </p:sp>
      <p:sp>
        <p:nvSpPr>
          <p:cNvPr id="9" name="QB_6_AN.31_1#9cc7319f8.blank?vcp=1&amp;pid=491559132&amp;color=0,0,0&amp;vpa=16&amp;vtp=1&amp;bbb=1"/>
          <p:cNvSpPr/>
          <p:nvPr/>
        </p:nvSpPr>
        <p:spPr>
          <a:xfrm>
            <a:off x="1581627" y="2941701"/>
            <a:ext cx="1168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raining</a:t>
            </a:r>
            <a:endParaRPr lang="en-US" altLang="zh-CN" sz="2400" dirty="0"/>
          </a:p>
        </p:txBody>
      </p:sp>
      <p:sp>
        <p:nvSpPr>
          <p:cNvPr id="11" name="QB_6_AN.33_1#9cc7319f8.blank?vcp=1&amp;pid=491559132&amp;color=0,0,0&amp;vpa=17&amp;vtp=1&amp;bbb=1"/>
          <p:cNvSpPr/>
          <p:nvPr/>
        </p:nvSpPr>
        <p:spPr>
          <a:xfrm>
            <a:off x="1400651" y="3500501"/>
            <a:ext cx="10017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sunny</a:t>
            </a:r>
            <a:endParaRPr lang="en-US" altLang="zh-CN" sz="2400" dirty="0"/>
          </a:p>
        </p:txBody>
      </p:sp>
      <p:sp>
        <p:nvSpPr>
          <p:cNvPr id="13" name="QB_6_AN.35_1#9cc7319f8.blank?vcp=1&amp;pid=491559132&amp;color=0,0,0&amp;vpa=18&amp;vtp=1&amp;bbb=1"/>
          <p:cNvSpPr/>
          <p:nvPr/>
        </p:nvSpPr>
        <p:spPr>
          <a:xfrm>
            <a:off x="3513614" y="4050411"/>
            <a:ext cx="693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endParaRPr lang="en-US" altLang="zh-CN" sz="2400" dirty="0"/>
          </a:p>
        </p:txBody>
      </p:sp>
      <p:sp>
        <p:nvSpPr>
          <p:cNvPr id="14" name="QB_6_BD.36_1#77651a019?sp=1&amp;vcp=1&amp;pid=491559132&amp;color=0,0,0&amp;vtp=1&amp;bbb=1"/>
          <p:cNvSpPr/>
          <p:nvPr/>
        </p:nvSpPr>
        <p:spPr>
          <a:xfrm>
            <a:off x="502920" y="46206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today.（对画线部分提问）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today?</a:t>
            </a:r>
            <a:endParaRPr lang="en-US" altLang="zh-CN" sz="2400" dirty="0"/>
          </a:p>
        </p:txBody>
      </p:sp>
      <p:sp>
        <p:nvSpPr>
          <p:cNvPr id="15" name="QB_6_AN.37_1#77651a019.blank?vcp=1&amp;pid=491559132&amp;color=0,0,0&amp;vpa=19&amp;vtp=1&amp;bbb=1"/>
          <p:cNvSpPr/>
          <p:nvPr/>
        </p:nvSpPr>
        <p:spPr>
          <a:xfrm>
            <a:off x="519588" y="5129911"/>
            <a:ext cx="830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endParaRPr lang="en-US" altLang="zh-CN" sz="2400" dirty="0"/>
          </a:p>
        </p:txBody>
      </p:sp>
      <p:sp>
        <p:nvSpPr>
          <p:cNvPr id="16" name="QB_6_AN.38_1#77651a019.blank?vcp=1&amp;pid=491559132&amp;color=0,0,0&amp;vpa=20&amp;vtp=1&amp;bbb=1"/>
          <p:cNvSpPr/>
          <p:nvPr/>
        </p:nvSpPr>
        <p:spPr>
          <a:xfrm>
            <a:off x="1560989" y="512991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6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3d560f8f?vcp=1&amp;pid=73744435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13d560f8f?vcp=1&amp;pid=73744435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辨析be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made词组</a:t>
            </a:r>
            <a:endParaRPr lang="en-US" altLang="zh-CN" sz="2800" b="1" dirty="0"/>
          </a:p>
        </p:txBody>
      </p:sp>
      <p:pic>
        <p:nvPicPr>
          <p:cNvPr id="4" name="P_5_BD#c9cd62ad7?vcp=1&amp;pid=13d560f8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5576" y="1435100"/>
            <a:ext cx="5257800" cy="325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82018946?vcp=1&amp;pid=13d560f8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c82018946?vcp=1&amp;pid=13d560f8f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5" name="QM_6_BD.39_1#e399940b9?colgroup=36&amp;vcp=1&amp;pid=c82018946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40_1#5f1d22efc?vcp=1&amp;pid=e399940b9&amp;color=0,0,0&amp;vtp=1&amp;bbb=1&amp;hb=1"/>
          <p:cNvSpPr/>
          <p:nvPr/>
        </p:nvSpPr>
        <p:spPr>
          <a:xfrm>
            <a:off x="502920" y="20701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Dwen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Dwen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full-body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“shell”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ice.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delicious!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one-century-old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bottles.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grapes,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sweet.</a:t>
            </a:r>
            <a:endParaRPr lang="en-US" altLang="zh-CN" sz="2400" dirty="0"/>
          </a:p>
        </p:txBody>
      </p:sp>
      <p:sp>
        <p:nvSpPr>
          <p:cNvPr id="6" name="QB_7_AN.41_1#5f1d22efc.blank?vcp=1&amp;pid=e399940b9&amp;color=0,0,0&amp;vpa=21&amp;vtp=1&amp;bbb=1"/>
          <p:cNvSpPr/>
          <p:nvPr/>
        </p:nvSpPr>
        <p:spPr>
          <a:xfrm>
            <a:off x="468788" y="26009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8" name="QB_7_AN.43_1#5f1d22efc.blank?vcp=1&amp;pid=e399940b9&amp;color=0,0,0&amp;vpa=22&amp;vtp=1&amp;bbb=1"/>
          <p:cNvSpPr/>
          <p:nvPr/>
        </p:nvSpPr>
        <p:spPr>
          <a:xfrm>
            <a:off x="6710838" y="3147060"/>
            <a:ext cx="881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in/by</a:t>
            </a:r>
            <a:endParaRPr lang="en-US" altLang="zh-CN" sz="2400" dirty="0"/>
          </a:p>
        </p:txBody>
      </p:sp>
      <p:sp>
        <p:nvSpPr>
          <p:cNvPr id="10" name="QB_7_AN.45_1#5f1d22efc.blank?vcp=1&amp;pid=e399940b9&amp;color=0,0,0&amp;vpa=23&amp;vtp=1&amp;bbb=1"/>
          <p:cNvSpPr/>
          <p:nvPr/>
        </p:nvSpPr>
        <p:spPr>
          <a:xfrm>
            <a:off x="5256689" y="3718560"/>
            <a:ext cx="728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endParaRPr lang="en-US" altLang="zh-CN" sz="2400" dirty="0"/>
          </a:p>
        </p:txBody>
      </p:sp>
      <p:sp>
        <p:nvSpPr>
          <p:cNvPr id="12" name="QB_7_AN.47_1#5f1d22efc.blank?vcp=1&amp;pid=e399940b9&amp;color=0,0,0&amp;vpa=24&amp;vtp=1&amp;bbb=1"/>
          <p:cNvSpPr/>
          <p:nvPr/>
        </p:nvSpPr>
        <p:spPr>
          <a:xfrm>
            <a:off x="4388326" y="4264660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endParaRPr lang="en-US" altLang="zh-CN" sz="2400" dirty="0"/>
          </a:p>
        </p:txBody>
      </p:sp>
      <p:sp>
        <p:nvSpPr>
          <p:cNvPr id="14" name="QB_7_AN.49_1#5f1d22efc.blank?vcp=1&amp;pid=e399940b9&amp;color=0,0,0&amp;vpa=25&amp;vtp=1&amp;bbb=1"/>
          <p:cNvSpPr/>
          <p:nvPr/>
        </p:nvSpPr>
        <p:spPr>
          <a:xfrm>
            <a:off x="3512535" y="4814570"/>
            <a:ext cx="8580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9904bf0a?vcp=1&amp;pid=73744435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29904bf0a?vcp=1&amp;pid=73744435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辨析across、over、past与through</a:t>
            </a:r>
            <a:endParaRPr lang="en-US" altLang="zh-CN" sz="2800" b="1" dirty="0"/>
          </a:p>
        </p:txBody>
      </p:sp>
      <p:graphicFrame>
        <p:nvGraphicFramePr>
          <p:cNvPr id="16" name="P_5_BD#75538b3b6?colgroup=6,22,5&amp;vcp=1&amp;pid=29904bf0a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46536" cy="5001197"/>
        </p:xfrm>
        <a:graphic>
          <a:graphicData uri="http://schemas.openxmlformats.org/drawingml/2006/table">
            <a:tbl>
              <a:tblPr/>
              <a:tblGrid>
                <a:gridCol w="2185416"/>
                <a:gridCol w="7123176"/>
                <a:gridCol w="1837944"/>
              </a:tblGrid>
              <a:tr h="5154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图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264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across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4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意为“横过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穿过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强调从一定范围的一边到另一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41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指从物体表面横向穿过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7100"/>
                        </a:lnSpc>
                      </a:pPr>
                      <a:r>
                        <a:rPr lang="en-US" altLang="zh-CN" sz="40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11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4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意为“从（某物的）一边到另一边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多指从物体上方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41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翻越或跨越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1200"/>
                        </a:lnSpc>
                      </a:pPr>
                      <a:r>
                        <a:rPr lang="en-US" altLang="zh-CN" sz="62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930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41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意为“经过”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指从某物旁边经过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8500"/>
                        </a:lnSpc>
                      </a:pPr>
                      <a:r>
                        <a:rPr lang="en-US" altLang="zh-CN" sz="47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264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1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4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意为“穿过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通过”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强调从物体内部或中间穿过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41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往指穿过隧道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森林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窗户等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6200"/>
                        </a:lnSpc>
                      </a:pPr>
                      <a:r>
                        <a:rPr lang="en-US" altLang="zh-CN" sz="35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_5_BD#75538b3b6.table_image?tii=1&amp;vcp=1&amp;pid=29904bf0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53244" y="2084578"/>
            <a:ext cx="1554480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75538b3b6.table_image?tii=2&amp;vcp=1&amp;pid=29904bf0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53244" y="3052858"/>
            <a:ext cx="1554480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75538b3b6.table_image?tii=3&amp;vcp=1&amp;pid=29904bf0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2388" y="4373944"/>
            <a:ext cx="1536192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75538b3b6.table_image?tii=4&amp;vcp=1&amp;pid=29904bf0a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53244" y="5547932"/>
            <a:ext cx="1554480" cy="70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afb8f82b2?vcp=1&amp;pid=29904bf0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afb8f82b2?vcp=1&amp;pid=29904bf0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7" name="QM_6_BD.50_1#8242bfaea?colgroup=36&amp;vcp=1&amp;pid=afb8f82b2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across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51_1#cedc38c60?vcp=1&amp;pid=8242bfaea&amp;color=0,0,0&amp;vtp=1&amp;bbb=1"/>
          <p:cNvSpPr/>
          <p:nvPr/>
        </p:nvSpPr>
        <p:spPr>
          <a:xfrm>
            <a:off x="502920" y="2070100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thousands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tunnels.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disappeared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field,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head.（英译汉）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他匆忙地从我身旁经过，没有说一句话。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（汉译英）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</a:t>
            </a:r>
            <a:endParaRPr lang="en-US" altLang="zh-CN" sz="2400" dirty="0"/>
          </a:p>
        </p:txBody>
      </p:sp>
      <p:sp>
        <p:nvSpPr>
          <p:cNvPr id="6" name="QB_7_AN.52_1#cedc38c60.blank?vcp=1&amp;pid=8242bfaea&amp;color=0,0,0&amp;vpa=26&amp;vtp=1&amp;bbb=1"/>
          <p:cNvSpPr/>
          <p:nvPr/>
        </p:nvSpPr>
        <p:spPr>
          <a:xfrm>
            <a:off x="8905590" y="2029460"/>
            <a:ext cx="1266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endParaRPr lang="en-US" altLang="zh-CN" sz="2400" dirty="0"/>
          </a:p>
        </p:txBody>
      </p:sp>
      <p:sp>
        <p:nvSpPr>
          <p:cNvPr id="8" name="QB_7_AN.54_1#cedc38c60.blank?vcp=1&amp;pid=8242bfaea&amp;color=0,0,0&amp;vpa=27&amp;vtp=1&amp;bbb=1"/>
          <p:cNvSpPr/>
          <p:nvPr/>
        </p:nvSpPr>
        <p:spPr>
          <a:xfrm>
            <a:off x="4207351" y="2600960"/>
            <a:ext cx="1027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across</a:t>
            </a:r>
            <a:endParaRPr lang="en-US" altLang="zh-CN" sz="2400" dirty="0"/>
          </a:p>
        </p:txBody>
      </p:sp>
      <p:sp>
        <p:nvSpPr>
          <p:cNvPr id="10" name="QB_7_AN.56_1#cedc38c60.blank?vcp=1&amp;pid=8242bfaea&amp;color=0,0,0&amp;vpa=28&amp;vtp=1&amp;bbb=1"/>
          <p:cNvSpPr/>
          <p:nvPr/>
        </p:nvSpPr>
        <p:spPr>
          <a:xfrm>
            <a:off x="3392964" y="3159760"/>
            <a:ext cx="795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endParaRPr lang="en-US" altLang="zh-CN" sz="2400" dirty="0"/>
          </a:p>
        </p:txBody>
      </p:sp>
      <p:sp>
        <p:nvSpPr>
          <p:cNvPr id="12" name="QB_7_AN.58_1#cedc38c60.blank?vcp=1&amp;pid=8242bfaea&amp;color=0,0,0&amp;vpa=29&amp;vtp=1&amp;bbb=1"/>
          <p:cNvSpPr/>
          <p:nvPr/>
        </p:nvSpPr>
        <p:spPr>
          <a:xfrm>
            <a:off x="3723164" y="3705860"/>
            <a:ext cx="763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past</a:t>
            </a:r>
            <a:endParaRPr lang="en-US" altLang="zh-CN" sz="2400" dirty="0"/>
          </a:p>
        </p:txBody>
      </p:sp>
      <p:sp>
        <p:nvSpPr>
          <p:cNvPr id="15" name="QB_7_AN.60_1#cedc38c60.blank?vcp=1&amp;pid=8242bfaea&amp;color=0,0,0&amp;vpa=30&amp;vtp=1&amp;bbb=1"/>
          <p:cNvSpPr/>
          <p:nvPr/>
        </p:nvSpPr>
        <p:spPr>
          <a:xfrm>
            <a:off x="494188" y="4836160"/>
            <a:ext cx="78803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当我走在田野中的时候，我看到一架飞机飞过我的头顶。</a:t>
            </a:r>
            <a:endParaRPr lang="en-US" altLang="zh-CN" sz="2400" dirty="0"/>
          </a:p>
        </p:txBody>
      </p:sp>
      <p:sp>
        <p:nvSpPr>
          <p:cNvPr id="18" name="QB_7_AN.62_1#cedc38c60.blank?vcp=1&amp;pid=8242bfaea&amp;color=0,0,0&amp;vpa=31&amp;vtp=1&amp;bbb=1"/>
          <p:cNvSpPr/>
          <p:nvPr/>
        </p:nvSpPr>
        <p:spPr>
          <a:xfrm>
            <a:off x="544988" y="5919470"/>
            <a:ext cx="63373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hurried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  <p:bldP spid="15" grpId="0" animBg="1" build="p"/>
      <p:bldP spid="18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517e1c3c?vcp=1&amp;pid=73744435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3517e1c3c?vcp=1&amp;pid=73744435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重点6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辨析in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front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of与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front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endParaRPr lang="en-US" altLang="zh-CN" sz="2800" b="1" dirty="0"/>
          </a:p>
        </p:txBody>
      </p:sp>
      <p:graphicFrame>
        <p:nvGraphicFramePr>
          <p:cNvPr id="18" name="P_5_BD#4f0f91e46?colgroup=6,28&amp;vcp=1&amp;pid=3517e1c3c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2411857"/>
        </p:xfrm>
        <a:graphic>
          <a:graphicData uri="http://schemas.openxmlformats.org/drawingml/2006/table">
            <a:tbl>
              <a:tblPr/>
              <a:tblGrid>
                <a:gridCol w="2221992"/>
                <a:gridCol w="893368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frontof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前面”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指甲物在乙物之前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两者互不包括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其反义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词是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behind（在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的后面）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front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意为“在（某一空间内）的前部”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即甲物在乙物的范围之内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反义词组是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back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of（在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的后部）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5f0e761a?vcp=1&amp;pid=3517e1c3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5f0e761a?vcp=1&amp;pid=3517e1c3c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9" name="QM_6_BD.63_1#fba7c0d0a?colgroup=36&amp;vcp=1&amp;pid=15f0e761a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64_1#1b9dd3801?vcp=1&amp;pid=fba7c0d0a&amp;color=0,0,0&amp;vtp=1&amp;bbb=1"/>
          <p:cNvSpPr/>
          <p:nvPr/>
        </p:nvSpPr>
        <p:spPr>
          <a:xfrm>
            <a:off x="502920" y="20701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slowly.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dares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express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herself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eyes.（英译汉）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</a:t>
            </a:r>
            <a:endParaRPr lang="en-US" altLang="zh-CN" sz="2400" dirty="0"/>
          </a:p>
        </p:txBody>
      </p:sp>
      <p:sp>
        <p:nvSpPr>
          <p:cNvPr id="6" name="QB_7_AN.65_1#1b9dd3801.blank?vcp=1&amp;pid=fba7c0d0a&amp;color=0,0,0&amp;vpa=32&amp;vtp=1&amp;bbb=1"/>
          <p:cNvSpPr/>
          <p:nvPr/>
        </p:nvSpPr>
        <p:spPr>
          <a:xfrm>
            <a:off x="3648551" y="2042160"/>
            <a:ext cx="2251901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front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8" name="QB_7_AN.67_1#1b9dd3801.blank?vcp=1&amp;pid=fba7c0d0a&amp;color=0,0,0&amp;vpa=33&amp;vtp=1&amp;bbb=1"/>
          <p:cNvSpPr/>
          <p:nvPr/>
        </p:nvSpPr>
        <p:spPr>
          <a:xfrm>
            <a:off x="1449863" y="3159760"/>
            <a:ext cx="16915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front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11" name="QB_7_AN.69_1#1b9dd3801.blank?vcp=1&amp;pid=fba7c0d0a&amp;color=0,0,0&amp;vpa=34&amp;vtp=1&amp;bbb=1"/>
          <p:cNvSpPr/>
          <p:nvPr/>
        </p:nvSpPr>
        <p:spPr>
          <a:xfrm>
            <a:off x="544988" y="4255770"/>
            <a:ext cx="60420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花太多时间在电视机前对我们的眼睛有害。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1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b09299c5?vcp=1&amp;pid=73744435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2b09299c5?vcp=1&amp;pid=73744435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重点7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辨析cost、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spend、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pay与take</a:t>
            </a:r>
            <a:endParaRPr lang="en-US" altLang="zh-CN" sz="2800" b="1" dirty="0"/>
          </a:p>
        </p:txBody>
      </p:sp>
      <p:graphicFrame>
        <p:nvGraphicFramePr>
          <p:cNvPr id="20" name="P_5_BD#8bcabe2a7?colgroup=4,17,13&amp;vcp=1&amp;pid=2b09299c5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46536" cy="4313809"/>
        </p:xfrm>
        <a:graphic>
          <a:graphicData uri="http://schemas.openxmlformats.org/drawingml/2006/table">
            <a:tbl>
              <a:tblPr/>
              <a:tblGrid>
                <a:gridCol w="1591056"/>
                <a:gridCol w="5431536"/>
                <a:gridCol w="412394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主语必须是某物或某事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,常见句型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sth.costs+钱”意为“某事/物花费金钱”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14,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costs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85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pounds.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如果你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14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岁以下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它花费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英镑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6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主语是人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常用结构sb.spends/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time/money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sth./doing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某人在某事/物上花费时间/金钱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/某人花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费时间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/金钱做某事”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haven't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money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如果我们还没有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学好如何储蓄或花钱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也不要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担心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P_5_BD#8bcabe2a7?colgroup=4,17,13&amp;vcp=1&amp;pid=2b09299c5&amp;color=0,0,0&amp;mp=1&amp;vtp=1&amp;bt=1&amp;bbb=1&amp;hb=1"/>
          <p:cNvGraphicFramePr>
            <a:graphicFrameLocks noGrp="1"/>
          </p:cNvGraphicFramePr>
          <p:nvPr/>
        </p:nvGraphicFramePr>
        <p:xfrm>
          <a:off x="502920" y="2284098"/>
          <a:ext cx="11146536" cy="3362833"/>
        </p:xfrm>
        <a:graphic>
          <a:graphicData uri="http://schemas.openxmlformats.org/drawingml/2006/table">
            <a:tbl>
              <a:tblPr/>
              <a:tblGrid>
                <a:gridCol w="1591056"/>
                <a:gridCol w="5431536"/>
                <a:gridCol w="412394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主语是人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常见搭配为pay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支付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花钱买”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paid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50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dollars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medicine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老人已经花了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美元买药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常用句型“It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takes/took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sth.”表示“某人花费时间做某事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little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understand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我花了一点时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间才全部理解了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5_BD#8bcabe2a7?colgroup=4,17,13&amp;vcp=1&amp;pid=2b09299c5&amp;color=0,0,0&amp;mp=1&amp;vtp=1&amp;bt=1&amp;bbb=1"/>
          <p:cNvSpPr txBox="1"/>
          <p:nvPr/>
        </p:nvSpPr>
        <p:spPr>
          <a:xfrm>
            <a:off x="11033903" y="166763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bcabe2a7?vcp=1&amp;pid=2b09299c5&amp;color=0,0,0&amp;mp=1&amp;vtp=1&amp;bt=1&amp;bbb=1"/>
          <p:cNvSpPr/>
          <p:nvPr/>
        </p:nvSpPr>
        <p:spPr>
          <a:xfrm>
            <a:off x="502920" y="176136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take用法归纳</a:t>
            </a:r>
            <a:endParaRPr lang="en-US" altLang="zh-CN" sz="2400" b="1" i="0">
              <a:solidFill>
                <a:schemeClr val="accent1">
                  <a:lumMod val="75000"/>
                </a:schemeClr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1.表示“拿（走）；带（走）”等，与bring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（拿来）方向相反。若语义需要，其后可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带双宾语；若双宾语易位，用介词to引出间接宾语。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2.表示“搭乘（交通工具）”，如：take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3.表示“认为;当作”等，通常与for、to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be、as连用。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我把和他在一起的那个男人当作了他父亲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3cffcfddc?vcp=1&amp;pid=2b09299c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3cffcfddc?vcp=1&amp;pid=2b09299c5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23" name="QM_6_BD.70_1#19a0679bd?colgroup=36&amp;vcp=1&amp;pid=3cffcfddc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71_1#28bb26a3f?vcp=1&amp;pid=19a0679bd&amp;color=0,0,0&amp;vtp=1&amp;bbb=1"/>
          <p:cNvSpPr/>
          <p:nvPr/>
        </p:nvSpPr>
        <p:spPr>
          <a:xfrm>
            <a:off x="502920" y="20701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piano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increased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bridge.</a:t>
            </a:r>
            <a:endParaRPr lang="en-US" altLang="zh-CN" sz="2400" dirty="0"/>
          </a:p>
        </p:txBody>
      </p:sp>
      <p:sp>
        <p:nvSpPr>
          <p:cNvPr id="6" name="QB_7_AN.72_1#28bb26a3f.blank?vcp=1&amp;pid=19a0679bd&amp;color=0,0,0&amp;vpa=35&amp;vtp=1&amp;bbb=1"/>
          <p:cNvSpPr/>
          <p:nvPr/>
        </p:nvSpPr>
        <p:spPr>
          <a:xfrm>
            <a:off x="3099277" y="2042160"/>
            <a:ext cx="1439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costs/cost</a:t>
            </a:r>
            <a:endParaRPr lang="en-US" altLang="zh-CN" sz="2400" dirty="0"/>
          </a:p>
        </p:txBody>
      </p:sp>
      <p:sp>
        <p:nvSpPr>
          <p:cNvPr id="8" name="QB_7_AN.74_1#28bb26a3f.blank?vcp=1&amp;pid=19a0679bd&amp;color=0,0,0&amp;vpa=36&amp;vtp=1&amp;bbb=1"/>
          <p:cNvSpPr/>
          <p:nvPr/>
        </p:nvSpPr>
        <p:spPr>
          <a:xfrm>
            <a:off x="1200626" y="2600960"/>
            <a:ext cx="898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takes</a:t>
            </a:r>
            <a:endParaRPr lang="en-US" altLang="zh-CN" sz="2400" dirty="0"/>
          </a:p>
        </p:txBody>
      </p:sp>
      <p:sp>
        <p:nvSpPr>
          <p:cNvPr id="10" name="QB_7_AN.76_1#28bb26a3f.blank?vcp=1&amp;pid=19a0679bd&amp;color=0,0,0&amp;vpa=37&amp;vtp=1&amp;bbb=1"/>
          <p:cNvSpPr/>
          <p:nvPr/>
        </p:nvSpPr>
        <p:spPr>
          <a:xfrm>
            <a:off x="2084864" y="3684270"/>
            <a:ext cx="9159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spent</a:t>
            </a:r>
            <a:endParaRPr lang="en-US" altLang="zh-CN" sz="2400" dirty="0"/>
          </a:p>
        </p:txBody>
      </p:sp>
      <p:sp>
        <p:nvSpPr>
          <p:cNvPr id="11" name="QB_7_BD.77_1#0cf1a34de?sp=1&amp;vcp=1&amp;pid=19a0679bd&amp;color=0,0,0&amp;vtp=1&amp;bbb=1"/>
          <p:cNvSpPr/>
          <p:nvPr/>
        </p:nvSpPr>
        <p:spPr>
          <a:xfrm>
            <a:off x="502920" y="42663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dollars.</a:t>
            </a:r>
            <a:endParaRPr lang="en-US" altLang="zh-CN" sz="2400" dirty="0"/>
          </a:p>
        </p:txBody>
      </p:sp>
      <p:sp>
        <p:nvSpPr>
          <p:cNvPr id="12" name="QB_7_AN.78_1#0cf1a34de.blank?vcp=1&amp;pid=19a0679bd&amp;color=0,0,0&amp;vpa=38&amp;vtp=1&amp;bbb=1"/>
          <p:cNvSpPr/>
          <p:nvPr/>
        </p:nvSpPr>
        <p:spPr>
          <a:xfrm>
            <a:off x="2778602" y="4775581"/>
            <a:ext cx="1439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cost/costs</a:t>
            </a:r>
            <a:endParaRPr lang="en-US" altLang="zh-CN" sz="2400" dirty="0"/>
          </a:p>
        </p:txBody>
      </p:sp>
      <p:sp>
        <p:nvSpPr>
          <p:cNvPr id="13" name="QB_7_BD.79_1#0de1da841?vcp=1&amp;pid=19a0679bd&amp;color=0,0,0&amp;vtp=1&amp;bbb=1"/>
          <p:cNvSpPr/>
          <p:nvPr/>
        </p:nvSpPr>
        <p:spPr>
          <a:xfrm>
            <a:off x="502920" y="536327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T-shirt.</a:t>
            </a:r>
            <a:endParaRPr lang="en-US" altLang="zh-CN" sz="2400" dirty="0"/>
          </a:p>
        </p:txBody>
      </p:sp>
      <p:sp>
        <p:nvSpPr>
          <p:cNvPr id="14" name="QB_7_AN.80_1#0de1da841.blank?vcp=1&amp;pid=19a0679bd&amp;color=0,0,0&amp;vpa=39&amp;vtp=1&amp;bbb=1"/>
          <p:cNvSpPr/>
          <p:nvPr/>
        </p:nvSpPr>
        <p:spPr>
          <a:xfrm>
            <a:off x="1421288" y="5301043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81_1#d405189b6?vcp=1&amp;pid=19a0679bd&amp;color=0,0,0&amp;vtp=1&amp;bt=1&amp;bbb=1&amp;hb=1"/>
          <p:cNvSpPr/>
          <p:nvPr/>
        </p:nvSpPr>
        <p:spPr>
          <a:xfrm>
            <a:off x="502920" y="152514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（read）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（get）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（explain）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remark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compliment.（盲填）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himself.（盲填）</a:t>
            </a:r>
            <a:endParaRPr lang="en-US" altLang="zh-CN" sz="2400" dirty="0"/>
          </a:p>
        </p:txBody>
      </p:sp>
      <p:sp>
        <p:nvSpPr>
          <p:cNvPr id="3" name="QB_7_AN.82_1#d405189b6.blank?vcp=1&amp;pid=19a0679bd&amp;color=0,0,0&amp;vpa=40&amp;vtp=1&amp;bbb=1"/>
          <p:cNvSpPr/>
          <p:nvPr/>
        </p:nvSpPr>
        <p:spPr>
          <a:xfrm>
            <a:off x="7923688" y="1484505"/>
            <a:ext cx="12136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endParaRPr lang="en-US" altLang="zh-CN" sz="2400" dirty="0"/>
          </a:p>
        </p:txBody>
      </p:sp>
      <p:sp>
        <p:nvSpPr>
          <p:cNvPr id="5" name="QB_7_AN.84_1#d405189b6.blank?vcp=1&amp;pid=19a0679bd&amp;color=0,0,0&amp;vpa=41&amp;vtp=1&amp;bbb=1"/>
          <p:cNvSpPr/>
          <p:nvPr/>
        </p:nvSpPr>
        <p:spPr>
          <a:xfrm>
            <a:off x="4207351" y="2602105"/>
            <a:ext cx="10175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endParaRPr lang="en-US" altLang="zh-CN" sz="2400" dirty="0"/>
          </a:p>
        </p:txBody>
      </p:sp>
      <p:sp>
        <p:nvSpPr>
          <p:cNvPr id="7" name="QB_7_AN.86_1#d405189b6.blank?vcp=1&amp;pid=19a0679bd&amp;color=0,0,0&amp;vpa=42&amp;vtp=1&amp;bbb=1"/>
          <p:cNvSpPr/>
          <p:nvPr/>
        </p:nvSpPr>
        <p:spPr>
          <a:xfrm>
            <a:off x="5243989" y="3160906"/>
            <a:ext cx="1574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explaining</a:t>
            </a:r>
            <a:endParaRPr lang="en-US" altLang="zh-CN" sz="2400" dirty="0"/>
          </a:p>
        </p:txBody>
      </p:sp>
      <p:sp>
        <p:nvSpPr>
          <p:cNvPr id="9" name="QB_7_AN.88_1#d405189b6.blank?vcp=1&amp;pid=19a0679bd&amp;color=0,0,0&amp;vpa=43&amp;vtp=1&amp;bbb=1"/>
          <p:cNvSpPr/>
          <p:nvPr/>
        </p:nvSpPr>
        <p:spPr>
          <a:xfrm>
            <a:off x="3672364" y="3732406"/>
            <a:ext cx="492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endParaRPr lang="en-US" altLang="zh-CN" sz="2400" dirty="0"/>
          </a:p>
        </p:txBody>
      </p:sp>
      <p:sp>
        <p:nvSpPr>
          <p:cNvPr id="11" name="QB_7_AN.90_1#d405189b6.blank?vcp=1&amp;pid=19a0679bd&amp;color=0,0,0&amp;vpa=44&amp;vtp=1&amp;bbb=1"/>
          <p:cNvSpPr/>
          <p:nvPr/>
        </p:nvSpPr>
        <p:spPr>
          <a:xfrm>
            <a:off x="4180364" y="4291205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13" name="QB_7_AN.92_1#d405189b6.blank?vcp=1&amp;pid=19a0679bd&amp;color=0,0,0&amp;vpa=45&amp;vtp=1&amp;bbb=1"/>
          <p:cNvSpPr/>
          <p:nvPr/>
        </p:nvSpPr>
        <p:spPr>
          <a:xfrm>
            <a:off x="4196873" y="4850005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15" name="QB_7_AN.94_1#d405189b6.blank?vcp=1&amp;pid=19a0679bd&amp;color=0,0,0&amp;vpa=46&amp;vtp=1&amp;bbb=1"/>
          <p:cNvSpPr/>
          <p:nvPr/>
        </p:nvSpPr>
        <p:spPr>
          <a:xfrm>
            <a:off x="5439251" y="5387216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cda437b5?vcp=1&amp;pid=3cffcfddc&amp;color=0,0,0&amp;mp=1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41975" algn="l"/>
              </a:tabLst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  <a:tabLst>
                <a:tab pos="564197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现在进行时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P104）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be句型（P117）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dc3f24a1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第四讲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七年级（下）Units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5—8</a:t>
            </a:r>
            <a:endParaRPr lang="en-US" altLang="zh-CN" sz="4800" dirty="0"/>
          </a:p>
        </p:txBody>
      </p:sp>
      <p:pic>
        <p:nvPicPr>
          <p:cNvPr id="3" name="C_2#8dc3f24a1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37444359?vcp=1&amp;pid=8dc3f24a1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2d1206d3c?vcp=1&amp;pid=73744435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2d1206d3c?vcp=1&amp;pid=737444359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forget的用法</a:t>
            </a:r>
            <a:endParaRPr lang="en-US" altLang="zh-CN" sz="2800" b="1" dirty="0"/>
          </a:p>
        </p:txBody>
      </p:sp>
      <p:pic>
        <p:nvPicPr>
          <p:cNvPr id="5" name="P_5_BD#551ab2847?vcp=1&amp;pid=2d1206d3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8728" y="1943100"/>
            <a:ext cx="5111496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551ab2847?vcp=1&amp;pid=2d1206d3c&amp;color=0,0,0&amp;vtp=1&amp;bbb=1"/>
          <p:cNvSpPr/>
          <p:nvPr/>
        </p:nvSpPr>
        <p:spPr>
          <a:xfrm>
            <a:off x="502920" y="37084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不要忘记关门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门还没有关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我忘记已经关上门了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门已经关了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551ab2847?vcp=1&amp;pid=2d1206d3c&amp;color=0,0,0&amp;vtp=1&amp;bt=1&amp;bbb=1"/>
          <p:cNvSpPr/>
          <p:nvPr/>
        </p:nvSpPr>
        <p:spPr>
          <a:xfrm>
            <a:off x="502920" y="1124334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注意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与forget用法类似的词还有remember和regret等。</a:t>
            </a:r>
            <a:endParaRPr lang="en-US" altLang="zh-CN" sz="2400" dirty="0"/>
          </a:p>
        </p:txBody>
      </p:sp>
      <p:graphicFrame>
        <p:nvGraphicFramePr>
          <p:cNvPr id="7" name="P_5_BD#551ab2847?colgroup=6,11,17&amp;vcp=1&amp;pid=2d1206d3c&amp;color=0,0,0&amp;vtp=1&amp;bbb=1&amp;hb=1"/>
          <p:cNvGraphicFramePr>
            <a:graphicFrameLocks noGrp="1"/>
          </p:cNvGraphicFramePr>
          <p:nvPr/>
        </p:nvGraphicFramePr>
        <p:xfrm>
          <a:off x="502920" y="1729108"/>
          <a:ext cx="11146536" cy="3838321"/>
        </p:xfrm>
        <a:graphic>
          <a:graphicData uri="http://schemas.openxmlformats.org/drawingml/2006/table">
            <a:tbl>
              <a:tblPr/>
              <a:tblGrid>
                <a:gridCol w="2039112"/>
                <a:gridCol w="3694176"/>
                <a:gridCol w="541324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6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forget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表示“忘记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通常不能与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表示地点的状语连用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·Putting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yourself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world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stress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world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little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.把自己置身于一个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新的世界帮助你暂时忘记这个世界上的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压力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表示“留下”时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通常与表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示地点的状语连用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·Oh,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left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lab.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我把我的书落在实验室了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P_5#551ab2847?vcp=1&amp;pid=2d1206d3c&amp;color=0,0,0&amp;vtp=1&amp;bbb=1"/>
          <p:cNvSpPr/>
          <p:nvPr/>
        </p:nvSpPr>
        <p:spPr>
          <a:xfrm>
            <a:off x="502920" y="570420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【巧学助记】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真特殊，一加地状变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22064e47?vcp=1&amp;pid=2d1206d3c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22064e47?vcp=1&amp;pid=2d1206d3c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c7b3423cf?vcp=1&amp;pid=022064e47&amp;color=0,0,0&amp;vtp=1&amp;bb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Oh，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（tell）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already?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（change）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（leave）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bus.</a:t>
            </a:r>
            <a:endParaRPr lang="en-US" altLang="zh-CN" sz="2400" dirty="0"/>
          </a:p>
        </p:txBody>
      </p:sp>
      <p:sp>
        <p:nvSpPr>
          <p:cNvPr id="5" name="QB_6_AN.2_1#c7b3423cf.blank?vcp=1&amp;pid=022064e47&amp;color=0,0,0&amp;vpa=1&amp;vtp=1&amp;bbb=1"/>
          <p:cNvSpPr/>
          <p:nvPr/>
        </p:nvSpPr>
        <p:spPr>
          <a:xfrm>
            <a:off x="6310027" y="1280160"/>
            <a:ext cx="10318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telling</a:t>
            </a:r>
            <a:endParaRPr lang="en-US" altLang="zh-CN" sz="2400" dirty="0"/>
          </a:p>
        </p:txBody>
      </p:sp>
      <p:sp>
        <p:nvSpPr>
          <p:cNvPr id="7" name="QB_6_AN.4_1#c7b3423cf.blank?vcp=1&amp;pid=022064e47&amp;color=0,0,0&amp;vpa=2&amp;vtp=1&amp;bbb=1"/>
          <p:cNvSpPr/>
          <p:nvPr/>
        </p:nvSpPr>
        <p:spPr>
          <a:xfrm>
            <a:off x="2388901" y="1838960"/>
            <a:ext cx="15430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endParaRPr lang="en-US" altLang="zh-CN" sz="2400" dirty="0"/>
          </a:p>
        </p:txBody>
      </p:sp>
      <p:sp>
        <p:nvSpPr>
          <p:cNvPr id="9" name="QB_6_AN.6_1#c7b3423cf.blank?vcp=1&amp;pid=022064e47&amp;color=0,0,0&amp;vpa=3&amp;vtp=1&amp;bbb=1"/>
          <p:cNvSpPr/>
          <p:nvPr/>
        </p:nvSpPr>
        <p:spPr>
          <a:xfrm>
            <a:off x="2342039" y="2388870"/>
            <a:ext cx="642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endParaRPr lang="en-US" altLang="zh-CN" sz="2400" dirty="0"/>
          </a:p>
        </p:txBody>
      </p:sp>
      <p:sp>
        <p:nvSpPr>
          <p:cNvPr id="10" name="QB_6_BD.7_1#55133950b?sp=1&amp;vcp=1&amp;pid=022064e47&amp;color=0,0,0&amp;vtp=1&amp;bbb=1"/>
          <p:cNvSpPr/>
          <p:nvPr/>
        </p:nvSpPr>
        <p:spPr>
          <a:xfrm>
            <a:off x="502920" y="29709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（leave）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（bring）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afternoon.</a:t>
            </a:r>
            <a:endParaRPr lang="en-US" altLang="zh-CN" sz="2400" dirty="0"/>
          </a:p>
        </p:txBody>
      </p:sp>
      <p:sp>
        <p:nvSpPr>
          <p:cNvPr id="11" name="QB_6_AN.8_1#55133950b.blank?vcp=1&amp;pid=022064e47&amp;color=0,0,0&amp;vpa=4&amp;vtp=1&amp;bbb=1"/>
          <p:cNvSpPr/>
          <p:nvPr/>
        </p:nvSpPr>
        <p:spPr>
          <a:xfrm>
            <a:off x="2569052" y="2942971"/>
            <a:ext cx="642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endParaRPr lang="en-US" altLang="zh-CN" sz="2400" dirty="0"/>
          </a:p>
        </p:txBody>
      </p:sp>
      <p:sp>
        <p:nvSpPr>
          <p:cNvPr id="12" name="QB_6_AN.9_1#55133950b.blank?vcp=1&amp;pid=022064e47&amp;color=0,0,0&amp;vpa=5&amp;vtp=1&amp;bbb=1"/>
          <p:cNvSpPr/>
          <p:nvPr/>
        </p:nvSpPr>
        <p:spPr>
          <a:xfrm>
            <a:off x="4819999" y="3467481"/>
            <a:ext cx="13398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_1#e45866d82?sp=1&amp;vcp=1&amp;pid=022064e47&amp;color=0,0,0&amp;vtp=1&amp;bt=1&amp;bbb=1"/>
          <p:cNvSpPr/>
          <p:nvPr/>
        </p:nvSpPr>
        <p:spPr>
          <a:xfrm>
            <a:off x="502920" y="2310959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—Timmy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unhappy.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（say）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words.</a:t>
            </a:r>
            <a:endParaRPr lang="en-US" altLang="zh-CN" sz="2400" dirty="0"/>
          </a:p>
        </p:txBody>
      </p:sp>
      <p:sp>
        <p:nvSpPr>
          <p:cNvPr id="3" name="QB_6_AN.11_1#e45866d82.blank?vcp=1&amp;pid=022064e47&amp;color=0,0,0&amp;vpa=6&amp;vtp=1&amp;bbb=1"/>
          <p:cNvSpPr/>
          <p:nvPr/>
        </p:nvSpPr>
        <p:spPr>
          <a:xfrm>
            <a:off x="6241764" y="2807529"/>
            <a:ext cx="1050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endParaRPr lang="en-US" altLang="zh-CN" sz="2400" dirty="0"/>
          </a:p>
        </p:txBody>
      </p:sp>
      <p:sp>
        <p:nvSpPr>
          <p:cNvPr id="4" name="QB_6_BD.12_1#92511d6a4?vcp=1&amp;pid=022064e47&amp;color=0,0,0&amp;vtp=1&amp;bbb=1"/>
          <p:cNvSpPr/>
          <p:nvPr/>
        </p:nvSpPr>
        <p:spPr>
          <a:xfrm>
            <a:off x="502920" y="3400934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（bring）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5" name="QB_6_AN.13_1#92511d6a4.blank?vcp=1&amp;pid=022064e47&amp;color=0,0,0&amp;vpa=7&amp;vtp=1&amp;bbb=1"/>
          <p:cNvSpPr/>
          <p:nvPr/>
        </p:nvSpPr>
        <p:spPr>
          <a:xfrm>
            <a:off x="3038952" y="3338704"/>
            <a:ext cx="13398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endParaRPr lang="en-US" altLang="zh-CN" sz="2400" dirty="0"/>
          </a:p>
        </p:txBody>
      </p:sp>
      <p:sp>
        <p:nvSpPr>
          <p:cNvPr id="6" name="QB_6_BD.14_1#ed90be75b?sp=1&amp;vcp=1&amp;pid=022064e47&amp;color=0,0,0&amp;vtp=1&amp;bbb=1"/>
          <p:cNvSpPr/>
          <p:nvPr/>
        </p:nvSpPr>
        <p:spPr>
          <a:xfrm>
            <a:off x="502920" y="394227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morning.（用at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school改写）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endParaRPr lang="en-US" altLang="zh-CN" sz="2400" dirty="0"/>
          </a:p>
        </p:txBody>
      </p:sp>
      <p:sp>
        <p:nvSpPr>
          <p:cNvPr id="7" name="QB_6_AN.15_1#ed90be75b.blank?vcp=1&amp;pid=022064e47&amp;color=0,0,0&amp;vpa=8&amp;vtp=1&amp;bbb=1"/>
          <p:cNvSpPr/>
          <p:nvPr/>
        </p:nvSpPr>
        <p:spPr>
          <a:xfrm>
            <a:off x="1161892" y="4451543"/>
            <a:ext cx="642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d95bba29?vcp=1&amp;pid=73744435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3d95bba29?vcp=1&amp;pid=73744435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enjoy的用法</a:t>
            </a:r>
            <a:endParaRPr lang="en-US" altLang="zh-CN" sz="2800" b="1" dirty="0"/>
          </a:p>
        </p:txBody>
      </p:sp>
      <p:pic>
        <p:nvPicPr>
          <p:cNvPr id="4" name="P_5_BD#5b980de60?htil=1&amp;vcp=1&amp;pid=3d95bba2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1470" y="1344676"/>
            <a:ext cx="4480560" cy="391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5b980de60?htil=1&amp;vcp=1&amp;pid=3d95bba29&amp;color=0,0,0&amp;vtp=1&amp;bbb=1"/>
          <p:cNvSpPr/>
          <p:nvPr/>
        </p:nvSpPr>
        <p:spPr>
          <a:xfrm>
            <a:off x="502920" y="1308100"/>
            <a:ext cx="656539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安娜喜欢做什么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事实上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我在制作这些节目时很开心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5677</Words>
  <Application>WPS 演示</Application>
  <PresentationFormat>宽屏</PresentationFormat>
  <Paragraphs>374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4</cp:revision>
  <dcterms:created xsi:type="dcterms:W3CDTF">2024-10-12T11:52:00Z</dcterms:created>
  <dcterms:modified xsi:type="dcterms:W3CDTF">2024-10-14T09:15:54Z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C8936111A4FE42E3A063111B4876E1B6_12</vt:lpwstr>
  </property>
  <property fmtid="{D5CDD505-2E9C-101B-9397-08002B2CF9AE}" pid="3" name="KSOProductBuildVer">
    <vt:lpwstr>2052-12.1.0.18276</vt:lpwstr>
  </property>
</Properties>
</file>